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3" r:id="rId9"/>
    <p:sldId id="265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860" y="-22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804F4F27-EFAC-435D-AE54-8C1151335F86}" type="datetimeFigureOut">
              <a:rPr lang="ko-KR" altLang="en-US" smtClean="0"/>
              <a:t>2020-11-02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B1C56AD-497A-40D2-9E9A-A81B2404C1DE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1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1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1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1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1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altLang="ko-KR" dirty="0" smtClean="0"/>
              <a:t>Mid-Term Project</a:t>
            </a:r>
            <a:br>
              <a:rPr lang="en-US" altLang="ko-KR" dirty="0" smtClean="0"/>
            </a:br>
            <a:r>
              <a:rPr lang="en-US" altLang="ko-KR" sz="1800" dirty="0" smtClean="0"/>
              <a:t/>
            </a:r>
            <a:br>
              <a:rPr lang="en-US" altLang="ko-KR" sz="1800" dirty="0" smtClean="0"/>
            </a:br>
            <a:r>
              <a:rPr lang="en-US" altLang="ko-KR" sz="2800" dirty="0" smtClean="0"/>
              <a:t>- </a:t>
            </a:r>
            <a:r>
              <a:rPr lang="ko-KR" altLang="en-US" sz="2800" dirty="0" smtClean="0"/>
              <a:t>대면적 </a:t>
            </a:r>
            <a:r>
              <a:rPr lang="en-US" altLang="ko-KR" sz="2800" dirty="0" smtClean="0"/>
              <a:t>Package</a:t>
            </a:r>
            <a:r>
              <a:rPr lang="ko-KR" altLang="en-US" sz="2800" dirty="0" smtClean="0"/>
              <a:t>의 </a:t>
            </a:r>
            <a:r>
              <a:rPr lang="en-US" altLang="ko-KR" sz="2800" dirty="0" smtClean="0"/>
              <a:t>Stitching </a:t>
            </a:r>
            <a:r>
              <a:rPr lang="ko-KR" altLang="en-US" sz="2800" dirty="0" smtClean="0"/>
              <a:t>알고리즘 개선 </a:t>
            </a:r>
            <a:r>
              <a:rPr lang="en-US" altLang="ko-KR" sz="2800" dirty="0" smtClean="0"/>
              <a:t>-</a:t>
            </a:r>
            <a:r>
              <a:rPr lang="ko-KR" altLang="en-US" sz="2800" dirty="0" smtClean="0"/>
              <a:t> 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99592" y="4149080"/>
            <a:ext cx="7772400" cy="1199704"/>
          </a:xfrm>
        </p:spPr>
        <p:txBody>
          <a:bodyPr/>
          <a:lstStyle/>
          <a:p>
            <a:r>
              <a:rPr lang="ko-KR" altLang="en-US" dirty="0" smtClean="0"/>
              <a:t>산업인공지능공학</a:t>
            </a:r>
            <a:endParaRPr lang="en-US" altLang="ko-KR" dirty="0" smtClean="0"/>
          </a:p>
          <a:p>
            <a:r>
              <a:rPr lang="ko-KR" altLang="en-US" dirty="0" smtClean="0"/>
              <a:t>이효</a:t>
            </a:r>
            <a:r>
              <a:rPr lang="ko-KR" altLang="en-US" dirty="0"/>
              <a:t>중</a:t>
            </a:r>
          </a:p>
        </p:txBody>
      </p:sp>
    </p:spTree>
    <p:extLst>
      <p:ext uri="{BB962C8B-B14F-4D97-AF65-F5344CB8AC3E}">
        <p14:creationId xmlns:p14="http://schemas.microsoft.com/office/powerpoint/2010/main" val="2724250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1. </a:t>
            </a:r>
            <a:r>
              <a:rPr lang="ko-KR" altLang="en-US" sz="2400" dirty="0" smtClean="0"/>
              <a:t>대면적 </a:t>
            </a:r>
            <a:r>
              <a:rPr lang="en-US" altLang="ko-KR" sz="2400" dirty="0" smtClean="0"/>
              <a:t>Package</a:t>
            </a:r>
            <a:r>
              <a:rPr lang="ko-KR" altLang="en-US" sz="2400" dirty="0" smtClean="0"/>
              <a:t>의 </a:t>
            </a:r>
            <a:r>
              <a:rPr lang="en-US" altLang="ko-KR" sz="2400" dirty="0" smtClean="0"/>
              <a:t>Stitching</a:t>
            </a:r>
            <a:r>
              <a:rPr lang="ko-KR" altLang="en-US" sz="2400" dirty="0" smtClean="0"/>
              <a:t>이란</a:t>
            </a:r>
            <a:endParaRPr lang="ko-KR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95536" y="764704"/>
            <a:ext cx="82089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lphaUcPeriod"/>
            </a:pPr>
            <a:r>
              <a:rPr lang="ko-KR" altLang="en-US" sz="1200" dirty="0" smtClean="0"/>
              <a:t>반도체 외관 검사 장비에서 광학계의 </a:t>
            </a:r>
            <a:r>
              <a:rPr lang="en-US" altLang="ko-KR" sz="1200" dirty="0" smtClean="0"/>
              <a:t>FOV</a:t>
            </a:r>
            <a:r>
              <a:rPr lang="ko-KR" altLang="en-US" sz="1200" dirty="0" smtClean="0"/>
              <a:t>보다 더 큰 </a:t>
            </a:r>
            <a:r>
              <a:rPr lang="en-US" altLang="ko-KR" sz="1200" dirty="0" smtClean="0"/>
              <a:t>Package</a:t>
            </a:r>
            <a:r>
              <a:rPr lang="ko-KR" altLang="en-US" sz="1200" dirty="0" smtClean="0"/>
              <a:t>를 검사하기 위해 파노라마 </a:t>
            </a:r>
            <a:r>
              <a:rPr lang="en-US" altLang="ko-KR" sz="1200" dirty="0" smtClean="0"/>
              <a:t>Image </a:t>
            </a:r>
            <a:r>
              <a:rPr lang="ko-KR" altLang="en-US" sz="1200" dirty="0" smtClean="0"/>
              <a:t>생성과 유사한 원리로 하나의 </a:t>
            </a:r>
            <a:r>
              <a:rPr lang="en-US" altLang="ko-KR" sz="1200" dirty="0" smtClean="0"/>
              <a:t>Unit</a:t>
            </a:r>
            <a:r>
              <a:rPr lang="ko-KR" altLang="en-US" sz="1200" dirty="0" smtClean="0"/>
              <a:t>을 여러 장의 영상으로 획득한 후 하나의 영상으로 재구성하는 알고리즘   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아래의 그림에서처럼 </a:t>
            </a:r>
            <a:r>
              <a:rPr lang="ko-KR" altLang="en-US" sz="1200" dirty="0" err="1" smtClean="0"/>
              <a:t>등간격으로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Vision Module</a:t>
            </a:r>
            <a:r>
              <a:rPr lang="ko-KR" altLang="en-US" sz="1200" dirty="0" smtClean="0"/>
              <a:t>을 이동하며 영상을 획득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영상 내의 각 중첩 영역에서 </a:t>
            </a:r>
            <a:r>
              <a:rPr lang="en-US" altLang="ko-KR" sz="1200" dirty="0" smtClean="0"/>
              <a:t>2</a:t>
            </a:r>
            <a:r>
              <a:rPr lang="ko-KR" altLang="en-US" sz="1200" dirty="0" smtClean="0"/>
              <a:t>개 씩 </a:t>
            </a:r>
            <a:r>
              <a:rPr lang="en-US" altLang="ko-KR" sz="1200" dirty="0" smtClean="0"/>
              <a:t>ROI(Region Of Interest)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설정</a:t>
            </a:r>
            <a:endParaRPr lang="en-US" altLang="ko-KR" sz="1200" dirty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대응되는 </a:t>
            </a:r>
            <a:r>
              <a:rPr lang="en-US" altLang="ko-KR" sz="1200" dirty="0" smtClean="0"/>
              <a:t>ROI</a:t>
            </a:r>
            <a:r>
              <a:rPr lang="ko-KR" altLang="en-US" sz="1200" dirty="0" smtClean="0"/>
              <a:t>내의 영상을 </a:t>
            </a:r>
            <a:r>
              <a:rPr lang="en-US" altLang="ko-KR" sz="1200" dirty="0" smtClean="0"/>
              <a:t>Pattern Matching</a:t>
            </a:r>
            <a:r>
              <a:rPr lang="ko-KR" altLang="en-US" sz="1200" dirty="0" smtClean="0"/>
              <a:t>으로 동일 </a:t>
            </a:r>
            <a:r>
              <a:rPr lang="en-US" altLang="ko-KR" sz="1200" dirty="0" smtClean="0"/>
              <a:t>Point</a:t>
            </a:r>
            <a:r>
              <a:rPr lang="ko-KR" altLang="en-US" sz="1200" dirty="0" smtClean="0"/>
              <a:t>인 지점을 계산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1200" dirty="0" smtClean="0"/>
              <a:t>Point </a:t>
            </a:r>
            <a:r>
              <a:rPr lang="ko-KR" altLang="en-US" sz="1200" dirty="0" smtClean="0"/>
              <a:t>정보로 부터 각 영상을 결합하기 위한 거리와 각도를 계산하여 영상의 회전 및 이동</a:t>
            </a:r>
            <a:endParaRPr lang="en-US" altLang="ko-KR" sz="1200" dirty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온전한 형태의 영상 생성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endParaRPr lang="ko-KR" altLang="en-US" sz="12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251520" y="764704"/>
            <a:ext cx="8496944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22" y="3251795"/>
            <a:ext cx="2810528" cy="2841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3232632"/>
            <a:ext cx="2861537" cy="2843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285" y="3533858"/>
            <a:ext cx="2765211" cy="20942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오른쪽 화살표 7"/>
          <p:cNvSpPr/>
          <p:nvPr/>
        </p:nvSpPr>
        <p:spPr>
          <a:xfrm>
            <a:off x="2843808" y="4475931"/>
            <a:ext cx="432048" cy="504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화살표 11"/>
          <p:cNvSpPr/>
          <p:nvPr/>
        </p:nvSpPr>
        <p:spPr>
          <a:xfrm>
            <a:off x="6032393" y="4420517"/>
            <a:ext cx="432048" cy="504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1259632" y="4043883"/>
            <a:ext cx="792088" cy="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>
            <a:off x="2195736" y="4350446"/>
            <a:ext cx="0" cy="72008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H="1">
            <a:off x="1248658" y="5196011"/>
            <a:ext cx="584448" cy="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26578" y="385921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①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987987" y="385921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②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987987" y="501134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③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26578" y="501134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FF0000"/>
                </a:solidFill>
              </a:rPr>
              <a:t>④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4401244" y="3664680"/>
            <a:ext cx="360040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>
            <a:off x="4392279" y="4025953"/>
            <a:ext cx="360040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4427701" y="5241361"/>
            <a:ext cx="360040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4409766" y="5707799"/>
            <a:ext cx="360040" cy="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 flipV="1">
            <a:off x="5796136" y="4350447"/>
            <a:ext cx="0" cy="574126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 flipV="1">
            <a:off x="5148064" y="4188868"/>
            <a:ext cx="0" cy="574126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 flipV="1">
            <a:off x="4067944" y="4440896"/>
            <a:ext cx="0" cy="574126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 flipV="1">
            <a:off x="3419872" y="4288214"/>
            <a:ext cx="0" cy="574126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698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1. </a:t>
            </a:r>
            <a:r>
              <a:rPr lang="ko-KR" altLang="en-US" sz="2400" dirty="0" smtClean="0"/>
              <a:t>대면적 </a:t>
            </a:r>
            <a:r>
              <a:rPr lang="en-US" altLang="ko-KR" sz="2400" dirty="0" smtClean="0"/>
              <a:t>Package</a:t>
            </a:r>
            <a:r>
              <a:rPr lang="ko-KR" altLang="en-US" sz="2400" dirty="0" smtClean="0"/>
              <a:t>의 </a:t>
            </a:r>
            <a:r>
              <a:rPr lang="en-US" altLang="ko-KR" sz="2400" dirty="0" smtClean="0"/>
              <a:t>Stitching</a:t>
            </a:r>
            <a:r>
              <a:rPr lang="ko-KR" altLang="en-US" sz="2400" dirty="0" smtClean="0"/>
              <a:t>이란</a:t>
            </a:r>
            <a:endParaRPr lang="ko-KR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95536" y="764704"/>
            <a:ext cx="82089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lphaUcPeriod" startAt="2"/>
            </a:pPr>
            <a:r>
              <a:rPr lang="ko-KR" altLang="en-US" sz="1200" dirty="0" smtClean="0"/>
              <a:t>알고리즘의 제약 조건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속도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한 면의 </a:t>
            </a:r>
            <a:r>
              <a:rPr lang="en-US" altLang="ko-KR" sz="1200" dirty="0" smtClean="0"/>
              <a:t>Stitching </a:t>
            </a:r>
            <a:r>
              <a:rPr lang="ko-KR" altLang="en-US" sz="1200" dirty="0" smtClean="0"/>
              <a:t>연산에 </a:t>
            </a:r>
            <a:r>
              <a:rPr lang="en-US" altLang="ko-KR" sz="1200" dirty="0" smtClean="0"/>
              <a:t>0.5</a:t>
            </a:r>
            <a:r>
              <a:rPr lang="ko-KR" altLang="en-US" sz="1200" dirty="0" smtClean="0"/>
              <a:t>초 이내 처리 완료 필요</a:t>
            </a:r>
            <a:r>
              <a:rPr lang="en-US" altLang="ko-KR" sz="1200" dirty="0" smtClean="0"/>
              <a:t>.</a:t>
            </a:r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조명의 균일도가 낮을 경우가 있으므로 </a:t>
            </a:r>
            <a:r>
              <a:rPr lang="en-US" altLang="ko-KR" sz="1200" dirty="0" smtClean="0"/>
              <a:t>Interpolation </a:t>
            </a:r>
            <a:r>
              <a:rPr lang="ko-KR" altLang="en-US" sz="1200" dirty="0" smtClean="0"/>
              <a:t>과정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필수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err="1" smtClean="0"/>
              <a:t>특징점이</a:t>
            </a:r>
            <a:r>
              <a:rPr lang="ko-KR" altLang="en-US" sz="1200" dirty="0" smtClean="0"/>
              <a:t> 명확해야 함</a:t>
            </a:r>
            <a:r>
              <a:rPr lang="en-US" altLang="ko-KR" sz="1200" dirty="0" smtClean="0"/>
              <a:t> </a:t>
            </a:r>
          </a:p>
          <a:p>
            <a:pPr marL="1143000" lvl="2" indent="-22860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sz="1200" dirty="0" smtClean="0"/>
              <a:t>Template Matching </a:t>
            </a:r>
            <a:r>
              <a:rPr lang="ko-KR" altLang="en-US" sz="1200" dirty="0" smtClean="0"/>
              <a:t>알고리즘을 사용하는 관계로 아래의 예시처럼 영상의 특징이 명확해야 함</a:t>
            </a:r>
            <a:r>
              <a:rPr lang="en-US" altLang="ko-KR" sz="1200" dirty="0" smtClean="0"/>
              <a:t>.</a:t>
            </a:r>
          </a:p>
          <a:p>
            <a:pPr marL="1143000" lvl="2" indent="-2286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1200" dirty="0" smtClean="0"/>
              <a:t>작은 </a:t>
            </a:r>
            <a:r>
              <a:rPr lang="en-US" altLang="ko-KR" sz="1200" dirty="0" smtClean="0"/>
              <a:t>Pattern</a:t>
            </a:r>
            <a:r>
              <a:rPr lang="ko-KR" altLang="en-US" sz="1200" dirty="0" smtClean="0"/>
              <a:t>이 반복되는 형태이거나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특징이 없는 경우 대응점 연산에 실패하거나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성공하더라도 정확하지 않은 지점을 대응점으로 연산하여 </a:t>
            </a:r>
            <a:r>
              <a:rPr lang="en-US" altLang="ko-KR" sz="1200" dirty="0" smtClean="0"/>
              <a:t>Stitching</a:t>
            </a:r>
            <a:r>
              <a:rPr lang="ko-KR" altLang="en-US" sz="1200" dirty="0" smtClean="0"/>
              <a:t>에 실패함</a:t>
            </a:r>
            <a:endParaRPr lang="ko-KR" altLang="en-US" sz="12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251520" y="764704"/>
            <a:ext cx="8496944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068960"/>
            <a:ext cx="3762375" cy="3114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298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2</a:t>
            </a:r>
            <a:r>
              <a:rPr lang="en-US" altLang="ko-KR" sz="2400" dirty="0" smtClean="0"/>
              <a:t>. Stitching</a:t>
            </a:r>
            <a:r>
              <a:rPr lang="ko-KR" altLang="en-US" sz="2400" dirty="0" smtClean="0"/>
              <a:t> 실패 예시</a:t>
            </a:r>
            <a:endParaRPr lang="ko-KR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95536" y="764704"/>
            <a:ext cx="82089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lphaUcPeriod"/>
            </a:pPr>
            <a:r>
              <a:rPr lang="ko-KR" altLang="en-US" sz="1200" dirty="0" smtClean="0"/>
              <a:t>반도체 하단부의 경우 기판에 </a:t>
            </a:r>
            <a:r>
              <a:rPr lang="ko-KR" altLang="en-US" sz="1200" dirty="0" err="1" smtClean="0"/>
              <a:t>실장되어</a:t>
            </a:r>
            <a:r>
              <a:rPr lang="ko-KR" altLang="en-US" sz="1200" dirty="0" smtClean="0"/>
              <a:t> 전기 신호를 주고 받기 위한 도체인 </a:t>
            </a:r>
            <a:r>
              <a:rPr lang="en-US" altLang="ko-KR" sz="1200" dirty="0" smtClean="0"/>
              <a:t>Land</a:t>
            </a:r>
            <a:r>
              <a:rPr lang="ko-KR" altLang="en-US" sz="1200" dirty="0" smtClean="0"/>
              <a:t>나 </a:t>
            </a:r>
            <a:r>
              <a:rPr lang="en-US" altLang="ko-KR" sz="1200" dirty="0" smtClean="0"/>
              <a:t>Ball</a:t>
            </a:r>
            <a:r>
              <a:rPr lang="ko-KR" altLang="en-US" sz="1200" dirty="0" smtClean="0"/>
              <a:t>이 일정한 </a:t>
            </a:r>
            <a:r>
              <a:rPr lang="en-US" altLang="ko-KR" sz="1200" dirty="0" smtClean="0"/>
              <a:t>Pattern</a:t>
            </a:r>
            <a:r>
              <a:rPr lang="ko-KR" altLang="en-US" sz="1200" dirty="0" smtClean="0"/>
              <a:t>을 가지고 있어 </a:t>
            </a:r>
            <a:r>
              <a:rPr lang="en-US" altLang="ko-KR" sz="1200" dirty="0" smtClean="0"/>
              <a:t>Template Matching</a:t>
            </a:r>
            <a:r>
              <a:rPr lang="ko-KR" altLang="en-US" sz="1200" dirty="0" smtClean="0"/>
              <a:t>을 하기 위한 특징 점이 충분히 구성되어 있음</a:t>
            </a:r>
            <a:r>
              <a:rPr lang="en-US" altLang="ko-KR" sz="1200" dirty="0" smtClean="0"/>
              <a:t>.</a:t>
            </a:r>
          </a:p>
          <a:p>
            <a:pPr marL="228600" indent="-228600">
              <a:lnSpc>
                <a:spcPct val="150000"/>
              </a:lnSpc>
              <a:buFont typeface="+mj-lt"/>
              <a:buAutoNum type="alphaUcPeriod"/>
            </a:pPr>
            <a:r>
              <a:rPr lang="ko-KR" altLang="en-US" sz="1200" dirty="0" smtClean="0"/>
              <a:t>상단부의 경우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일부 </a:t>
            </a:r>
            <a:r>
              <a:rPr lang="en-US" altLang="ko-KR" sz="1200" dirty="0" smtClean="0"/>
              <a:t>CPU </a:t>
            </a:r>
            <a:r>
              <a:rPr lang="ko-KR" altLang="en-US" sz="1200" dirty="0" smtClean="0"/>
              <a:t>모델의 경우 내부의 </a:t>
            </a:r>
            <a:r>
              <a:rPr lang="en-US" altLang="ko-KR" sz="1200" dirty="0" smtClean="0"/>
              <a:t>Wafer </a:t>
            </a:r>
            <a:r>
              <a:rPr lang="ko-KR" altLang="en-US" sz="1200" dirty="0" smtClean="0"/>
              <a:t>보호와 방열을 위해 금속 재질의 </a:t>
            </a:r>
            <a:r>
              <a:rPr lang="en-US" altLang="ko-KR" sz="1200" dirty="0" smtClean="0"/>
              <a:t>Heat Sync(Lid)</a:t>
            </a:r>
            <a:r>
              <a:rPr lang="ko-KR" altLang="en-US" sz="1200" dirty="0" smtClean="0"/>
              <a:t>를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장착하는 경우가 있음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이 경우 </a:t>
            </a:r>
            <a:r>
              <a:rPr lang="en-US" altLang="ko-KR" sz="1200" dirty="0" smtClean="0"/>
              <a:t>Package</a:t>
            </a:r>
            <a:r>
              <a:rPr lang="ko-KR" altLang="en-US" sz="1200" dirty="0" smtClean="0"/>
              <a:t>의 대부분의 영역을 </a:t>
            </a:r>
            <a:r>
              <a:rPr lang="en-US" altLang="ko-KR" sz="1200" dirty="0" smtClean="0"/>
              <a:t>LID</a:t>
            </a:r>
            <a:r>
              <a:rPr lang="ko-KR" altLang="en-US" sz="1200" dirty="0" smtClean="0"/>
              <a:t>가 차지하게 되는데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이 경우 </a:t>
            </a:r>
            <a:r>
              <a:rPr lang="en-US" altLang="ko-KR" sz="1200" dirty="0" smtClean="0"/>
              <a:t>Lid</a:t>
            </a:r>
            <a:r>
              <a:rPr lang="ko-KR" altLang="en-US" sz="1200" dirty="0" smtClean="0"/>
              <a:t>는 상단의 </a:t>
            </a:r>
            <a:r>
              <a:rPr lang="en-US" altLang="ko-KR" sz="1200" dirty="0" smtClean="0"/>
              <a:t>Mark</a:t>
            </a:r>
            <a:r>
              <a:rPr lang="ko-KR" altLang="en-US" sz="1200" dirty="0" smtClean="0"/>
              <a:t>외에는 </a:t>
            </a:r>
            <a:r>
              <a:rPr lang="ko-KR" altLang="en-US" sz="1200" dirty="0" err="1" smtClean="0"/>
              <a:t>특징점이</a:t>
            </a:r>
            <a:r>
              <a:rPr lang="ko-KR" altLang="en-US" sz="1200" dirty="0" smtClean="0"/>
              <a:t> 없음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즉</a:t>
            </a:r>
            <a:r>
              <a:rPr lang="en-US" altLang="ko-KR" sz="1200" dirty="0" smtClean="0"/>
              <a:t>, Mark</a:t>
            </a:r>
            <a:r>
              <a:rPr lang="ko-KR" altLang="en-US" sz="1200" dirty="0" smtClean="0"/>
              <a:t>가 없을 경우 </a:t>
            </a:r>
            <a:r>
              <a:rPr lang="en-US" altLang="ko-KR" sz="1200" dirty="0" smtClean="0"/>
              <a:t>Stitching</a:t>
            </a:r>
            <a:r>
              <a:rPr lang="ko-KR" altLang="en-US" sz="1200" dirty="0" smtClean="0"/>
              <a:t>을 위한 대응점 연산에 실패할 가능성이 매우 높음 </a:t>
            </a:r>
            <a:endParaRPr lang="ko-KR" altLang="en-US" sz="12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251520" y="764704"/>
            <a:ext cx="8496944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6312" y="3375049"/>
            <a:ext cx="2785848" cy="2790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360983"/>
            <a:ext cx="2798427" cy="28028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743" y="3375049"/>
            <a:ext cx="2777097" cy="2790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03294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2</a:t>
            </a:r>
            <a:r>
              <a:rPr lang="en-US" altLang="ko-KR" sz="2400" dirty="0" smtClean="0"/>
              <a:t>. Stitching</a:t>
            </a:r>
            <a:r>
              <a:rPr lang="ko-KR" altLang="en-US" sz="2400" dirty="0" smtClean="0"/>
              <a:t> 실패 예시</a:t>
            </a:r>
            <a:endParaRPr lang="ko-KR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95536" y="764704"/>
            <a:ext cx="82089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lphaUcPeriod" startAt="3"/>
            </a:pPr>
            <a:r>
              <a:rPr lang="ko-KR" altLang="en-US" sz="1200" dirty="0" smtClean="0"/>
              <a:t>현재 최대한 </a:t>
            </a:r>
            <a:r>
              <a:rPr lang="en-US" altLang="ko-KR" sz="1200" dirty="0" smtClean="0"/>
              <a:t>Mark</a:t>
            </a:r>
            <a:r>
              <a:rPr lang="ko-KR" altLang="en-US" sz="1200" dirty="0" smtClean="0"/>
              <a:t>를 활용하게 설정을 진행하였으나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공정 상 일부 </a:t>
            </a:r>
            <a:r>
              <a:rPr lang="en-US" altLang="ko-KR" sz="1200" dirty="0" smtClean="0"/>
              <a:t>Model</a:t>
            </a:r>
            <a:r>
              <a:rPr lang="ko-KR" altLang="en-US" sz="1200" dirty="0" smtClean="0"/>
              <a:t>의 경우 </a:t>
            </a:r>
            <a:r>
              <a:rPr lang="en-US" altLang="ko-KR" sz="1200" dirty="0" smtClean="0"/>
              <a:t>Marking</a:t>
            </a:r>
            <a:r>
              <a:rPr lang="ko-KR" altLang="en-US" sz="1200" dirty="0" smtClean="0"/>
              <a:t>이 되어 있지 않은 </a:t>
            </a:r>
            <a:r>
              <a:rPr lang="en-US" altLang="ko-KR" sz="1200" dirty="0" smtClean="0"/>
              <a:t>Unit</a:t>
            </a:r>
            <a:r>
              <a:rPr lang="ko-KR" altLang="en-US" sz="1200" dirty="0" smtClean="0"/>
              <a:t>을 검사해야 하는 경우가 있음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이 경우 최대한 </a:t>
            </a:r>
            <a:r>
              <a:rPr lang="ko-KR" altLang="en-US" sz="1200" dirty="0" err="1" smtClean="0"/>
              <a:t>특징점을</a:t>
            </a:r>
            <a:r>
              <a:rPr lang="ko-KR" altLang="en-US" sz="1200" dirty="0" smtClean="0"/>
              <a:t> 살릴 수 있는 부분은 사용하고 </a:t>
            </a:r>
            <a:r>
              <a:rPr lang="en-US" altLang="ko-KR" sz="1200" dirty="0" smtClean="0"/>
              <a:t>Lid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표면의 얼룩을 사용하여 대응점을 계산함</a:t>
            </a:r>
            <a:endParaRPr lang="en-US" altLang="ko-KR" sz="1200" dirty="0" smtClean="0"/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아래의 영상을 보면 </a:t>
            </a:r>
            <a:r>
              <a:rPr lang="en-US" altLang="ko-KR" sz="1200" dirty="0" smtClean="0"/>
              <a:t>Lid </a:t>
            </a:r>
            <a:r>
              <a:rPr lang="ko-KR" altLang="en-US" sz="1200" dirty="0" smtClean="0"/>
              <a:t>부분의 </a:t>
            </a:r>
            <a:r>
              <a:rPr lang="en-US" altLang="ko-KR" sz="1200" dirty="0" smtClean="0"/>
              <a:t>Focus</a:t>
            </a:r>
            <a:r>
              <a:rPr lang="ko-KR" altLang="en-US" sz="1200" dirty="0" smtClean="0"/>
              <a:t>가 맞지 않음을 확인할 수 있는데 이는 </a:t>
            </a:r>
            <a:r>
              <a:rPr lang="en-US" altLang="ko-KR" sz="1200" dirty="0" smtClean="0"/>
              <a:t>Lid</a:t>
            </a:r>
            <a:r>
              <a:rPr lang="ko-KR" altLang="en-US" sz="1200" dirty="0" smtClean="0"/>
              <a:t>의 높이가 </a:t>
            </a:r>
            <a:r>
              <a:rPr lang="en-US" altLang="ko-KR" sz="1200" dirty="0" smtClean="0"/>
              <a:t>3~4mm</a:t>
            </a:r>
            <a:r>
              <a:rPr lang="ko-KR" altLang="en-US" sz="1200" dirty="0" smtClean="0"/>
              <a:t>로 주요 관심 영역인 기판부분 보다 높아 </a:t>
            </a:r>
            <a:r>
              <a:rPr lang="en-US" altLang="ko-KR" sz="1200" dirty="0" smtClean="0"/>
              <a:t>Focus </a:t>
            </a:r>
            <a:r>
              <a:rPr lang="ko-KR" altLang="en-US" sz="1200" dirty="0" smtClean="0"/>
              <a:t>영역을 벗어난 상황임</a:t>
            </a:r>
            <a:r>
              <a:rPr lang="en-US" altLang="ko-KR" sz="1200" dirty="0" smtClean="0"/>
              <a:t>.</a:t>
            </a:r>
          </a:p>
          <a:p>
            <a:pPr marL="685800" lvl="1" indent="-2286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1200" dirty="0" smtClean="0"/>
              <a:t>즉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특징점</a:t>
            </a:r>
            <a:r>
              <a:rPr lang="ko-KR" altLang="en-US" sz="1200" dirty="0" smtClean="0"/>
              <a:t> 부족과 </a:t>
            </a:r>
            <a:r>
              <a:rPr lang="en-US" altLang="ko-KR" sz="1200" dirty="0" smtClean="0"/>
              <a:t>Focus </a:t>
            </a:r>
            <a:r>
              <a:rPr lang="ko-KR" altLang="en-US" sz="1200" dirty="0" smtClean="0"/>
              <a:t>문제를 동시에 해결해야 함</a:t>
            </a:r>
            <a:r>
              <a:rPr lang="en-US" altLang="ko-KR" sz="1200" dirty="0" smtClean="0"/>
              <a:t>. </a:t>
            </a:r>
            <a:endParaRPr lang="ko-KR" altLang="en-US" sz="12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251520" y="764704"/>
            <a:ext cx="8496944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882" y="2852936"/>
            <a:ext cx="4824536" cy="3423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24864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3. Fast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Feature Detection Test</a:t>
            </a:r>
            <a:endParaRPr lang="ko-KR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95536" y="764704"/>
            <a:ext cx="8208912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lphaUcPeriod"/>
            </a:pPr>
            <a:r>
              <a:rPr lang="en-US" altLang="ko-KR" sz="1200" dirty="0" smtClean="0"/>
              <a:t>Fast Feature Detection</a:t>
            </a:r>
            <a:r>
              <a:rPr lang="ko-KR" altLang="en-US" sz="1200" dirty="0" smtClean="0"/>
              <a:t>으로</a:t>
            </a:r>
            <a:r>
              <a:rPr lang="en-US" altLang="ko-KR" sz="1200" dirty="0" smtClean="0"/>
              <a:t> Test </a:t>
            </a:r>
            <a:r>
              <a:rPr lang="ko-KR" altLang="en-US" sz="1200" dirty="0" smtClean="0"/>
              <a:t>진행</a:t>
            </a:r>
            <a:endParaRPr lang="en-US" altLang="ko-KR" sz="1200" dirty="0" smtClean="0"/>
          </a:p>
          <a:p>
            <a:pPr marL="228600" indent="-228600">
              <a:lnSpc>
                <a:spcPct val="150000"/>
              </a:lnSpc>
              <a:buFont typeface="+mj-lt"/>
              <a:buAutoNum type="alphaUcPeriod"/>
            </a:pPr>
            <a:r>
              <a:rPr lang="ko-KR" altLang="en-US" sz="1200" dirty="0" smtClean="0"/>
              <a:t>아래의 영상을 </a:t>
            </a:r>
            <a:r>
              <a:rPr lang="en-US" altLang="ko-KR" sz="1200" dirty="0" smtClean="0"/>
              <a:t>Left</a:t>
            </a:r>
            <a:r>
              <a:rPr lang="ko-KR" altLang="en-US" sz="1200" dirty="0" smtClean="0"/>
              <a:t>와 </a:t>
            </a:r>
            <a:r>
              <a:rPr lang="en-US" altLang="ko-KR" sz="1200" dirty="0" smtClean="0"/>
              <a:t>Right</a:t>
            </a:r>
            <a:r>
              <a:rPr lang="ko-KR" altLang="en-US" sz="1200" dirty="0" smtClean="0"/>
              <a:t>로 나누어 두 개의 영상으로 알고리즘 </a:t>
            </a:r>
            <a:r>
              <a:rPr lang="en-US" altLang="ko-KR" sz="1200" dirty="0" smtClean="0"/>
              <a:t>Test </a:t>
            </a:r>
            <a:r>
              <a:rPr lang="ko-KR" altLang="en-US" sz="1200" dirty="0" smtClean="0"/>
              <a:t>진행</a:t>
            </a:r>
            <a:endParaRPr lang="ko-KR" altLang="en-US" sz="12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251520" y="764704"/>
            <a:ext cx="8496944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1916832"/>
            <a:ext cx="4412977" cy="3486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93839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3. Fast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Feature Detection Test</a:t>
            </a:r>
            <a:endParaRPr lang="ko-KR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95536" y="764704"/>
            <a:ext cx="8208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lphaUcPeriod" startAt="2"/>
            </a:pPr>
            <a:r>
              <a:rPr lang="en-US" altLang="ko-KR" sz="1200" dirty="0" smtClean="0"/>
              <a:t>Fast Feature Detection</a:t>
            </a:r>
            <a:r>
              <a:rPr lang="ko-KR" altLang="en-US" sz="1200" dirty="0" smtClean="0"/>
              <a:t>의 </a:t>
            </a:r>
            <a:r>
              <a:rPr lang="en-US" altLang="ko-KR" sz="1200" dirty="0" smtClean="0"/>
              <a:t>Threshold 70</a:t>
            </a:r>
            <a:endParaRPr lang="ko-KR" altLang="en-US" sz="12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251520" y="764704"/>
            <a:ext cx="8496944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96752"/>
            <a:ext cx="2113598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110" y="1196752"/>
            <a:ext cx="2173605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212216"/>
            <a:ext cx="2113598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606" y="1196751"/>
            <a:ext cx="2173605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72" b="52381"/>
          <a:stretch/>
        </p:blipFill>
        <p:spPr bwMode="auto">
          <a:xfrm>
            <a:off x="2465040" y="5013176"/>
            <a:ext cx="4267200" cy="1519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8515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3. Fast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Feature Detection Test</a:t>
            </a:r>
            <a:endParaRPr lang="ko-KR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95536" y="764704"/>
            <a:ext cx="8208912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lphaUcPeriod" startAt="2"/>
            </a:pPr>
            <a:r>
              <a:rPr lang="en-US" altLang="ko-KR" sz="1200" dirty="0" smtClean="0"/>
              <a:t>Fast Feature Detection</a:t>
            </a:r>
            <a:r>
              <a:rPr lang="ko-KR" altLang="en-US" sz="1200" dirty="0" smtClean="0"/>
              <a:t>의 </a:t>
            </a:r>
            <a:r>
              <a:rPr lang="en-US" altLang="ko-KR" sz="1200" dirty="0" smtClean="0"/>
              <a:t>Threshold 60</a:t>
            </a:r>
            <a:endParaRPr lang="ko-KR" altLang="en-US" sz="12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251520" y="764704"/>
            <a:ext cx="8496944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96753"/>
            <a:ext cx="2113598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196753"/>
            <a:ext cx="2173605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220617"/>
            <a:ext cx="2113598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1220617"/>
            <a:ext cx="2173605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2" b="47134"/>
          <a:stretch/>
        </p:blipFill>
        <p:spPr bwMode="auto">
          <a:xfrm>
            <a:off x="2523773" y="4953452"/>
            <a:ext cx="4267200" cy="1715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1535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/>
          </a:bodyPr>
          <a:lstStyle/>
          <a:p>
            <a:r>
              <a:rPr lang="en-US" altLang="ko-KR" sz="2400" dirty="0" smtClean="0"/>
              <a:t>3. Fast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Feature Detection Test</a:t>
            </a:r>
            <a:endParaRPr lang="ko-KR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95536" y="764704"/>
            <a:ext cx="8208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lphaUcPeriod" startAt="2"/>
            </a:pPr>
            <a:r>
              <a:rPr lang="en-US" altLang="ko-KR" sz="1200" dirty="0" smtClean="0"/>
              <a:t>Fast Feature Detection</a:t>
            </a:r>
            <a:r>
              <a:rPr lang="ko-KR" altLang="en-US" sz="1200" dirty="0" smtClean="0"/>
              <a:t>의 </a:t>
            </a:r>
            <a:r>
              <a:rPr lang="en-US" altLang="ko-KR" sz="1200" dirty="0" smtClean="0"/>
              <a:t>Threshold 50</a:t>
            </a:r>
            <a:endParaRPr lang="ko-KR" altLang="en-US" sz="1200" dirty="0"/>
          </a:p>
        </p:txBody>
      </p:sp>
      <p:cxnSp>
        <p:nvCxnSpPr>
          <p:cNvPr id="7" name="직선 연결선 6"/>
          <p:cNvCxnSpPr/>
          <p:nvPr/>
        </p:nvCxnSpPr>
        <p:spPr>
          <a:xfrm>
            <a:off x="251520" y="764704"/>
            <a:ext cx="8496944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96753"/>
            <a:ext cx="2113598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110" y="1196753"/>
            <a:ext cx="2173605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454" y="1196753"/>
            <a:ext cx="2113598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052" y="1196752"/>
            <a:ext cx="2173605" cy="3640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0" b="50240"/>
          <a:stretch/>
        </p:blipFill>
        <p:spPr bwMode="auto">
          <a:xfrm>
            <a:off x="2483768" y="5157192"/>
            <a:ext cx="4267200" cy="1587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87531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138</TotalTime>
  <Words>402</Words>
  <Application>Microsoft Office PowerPoint</Application>
  <PresentationFormat>화면 슬라이드 쇼(4:3)</PresentationFormat>
  <Paragraphs>40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광장</vt:lpstr>
      <vt:lpstr>Mid-Term Project  - 대면적 Package의 Stitching 알고리즘 개선 - </vt:lpstr>
      <vt:lpstr>1. 대면적 Package의 Stitching이란</vt:lpstr>
      <vt:lpstr>1. 대면적 Package의 Stitching이란</vt:lpstr>
      <vt:lpstr>2. Stitching 실패 예시</vt:lpstr>
      <vt:lpstr>2. Stitching 실패 예시</vt:lpstr>
      <vt:lpstr>3. Fast Feature Detection Test</vt:lpstr>
      <vt:lpstr>3. Fast Feature Detection Test</vt:lpstr>
      <vt:lpstr>3. Fast Feature Detection Test</vt:lpstr>
      <vt:lpstr>3. Fast Feature Detection Test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Project  - 대면적 Package의 Stitching 알고리즘 개선 -</dc:title>
  <dc:creator>kircheis</dc:creator>
  <cp:lastModifiedBy>kircheis</cp:lastModifiedBy>
  <cp:revision>10</cp:revision>
  <dcterms:created xsi:type="dcterms:W3CDTF">2020-11-01T06:25:02Z</dcterms:created>
  <dcterms:modified xsi:type="dcterms:W3CDTF">2020-11-02T10:55:52Z</dcterms:modified>
</cp:coreProperties>
</file>

<file path=docProps/thumbnail.jpeg>
</file>